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wdp" ContentType="image/vnd.ms-photo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71" r:id="rId4"/>
    <p:sldId id="258" r:id="rId5"/>
    <p:sldId id="269" r:id="rId6"/>
    <p:sldId id="270" r:id="rId7"/>
    <p:sldId id="268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DF8F1B"/>
    <a:srgbClr val="EB971D"/>
    <a:srgbClr val="F29C1F"/>
    <a:srgbClr val="005625"/>
    <a:srgbClr val="08632F"/>
    <a:srgbClr val="00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086" autoAdjust="0"/>
  </p:normalViewPr>
  <p:slideViewPr>
    <p:cSldViewPr snapToGrid="0" snapToObjects="1">
      <p:cViewPr>
        <p:scale>
          <a:sx n="100" d="100"/>
          <a:sy n="100" d="100"/>
        </p:scale>
        <p:origin x="-888" y="4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hdphoto1.wdp>
</file>

<file path=ppt/media/hdphoto2.wdp>
</file>

<file path=ppt/media/image1.jpeg>
</file>

<file path=ppt/media/image2.jpg>
</file>

<file path=ppt/media/image3.jpeg>
</file>

<file path=ppt/media/image4.jpg>
</file>

<file path=ppt/media/image5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1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385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834867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09082556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3010432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921395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730689811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43730204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25412930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1902784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566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24141318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062153398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3599622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64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0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3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04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86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9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/>
              <a:t>11/30/15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4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29C1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11/30/15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0080848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microsoft.com/office/2007/relationships/hdphoto" Target="../media/hdphoto1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Relationship Id="rId3" Type="http://schemas.microsoft.com/office/2007/relationships/hdphoto" Target="../media/hdphoto2.wd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3672442735_b7ecbd82d5_o.jpg"/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-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076" y="1401207"/>
            <a:ext cx="8249860" cy="1324133"/>
          </a:xfrm>
          <a:solidFill>
            <a:schemeClr val="tx1">
              <a:alpha val="29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Invasive plants are non-native species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that lack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natural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controls and can smother native habitats. Several familiar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landscape plants are invasive.</a:t>
            </a:r>
          </a:p>
          <a:p>
            <a:pPr algn="l"/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100" b="1" dirty="0" smtClean="0">
                <a:solidFill>
                  <a:srgbClr val="FFFFFF"/>
                </a:solidFill>
                <a:latin typeface="Candara"/>
                <a:cs typeface="Candara"/>
              </a:rPr>
              <a:t>The Problem</a:t>
            </a:r>
            <a:endParaRPr lang="en-US" sz="51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7" name="Subtitle 2"/>
          <p:cNvSpPr txBox="1">
            <a:spLocks/>
          </p:cNvSpPr>
          <p:nvPr/>
        </p:nvSpPr>
        <p:spPr>
          <a:xfrm>
            <a:off x="6665436" y="6032084"/>
            <a:ext cx="2128842" cy="480913"/>
          </a:xfrm>
          <a:prstGeom prst="rect">
            <a:avLst/>
          </a:prstGeom>
          <a:solidFill>
            <a:schemeClr val="tx1">
              <a:alpha val="41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i="1" dirty="0" smtClean="0">
                <a:solidFill>
                  <a:srgbClr val="FFFFFF"/>
                </a:solidFill>
                <a:latin typeface="Candara"/>
                <a:cs typeface="Candara"/>
              </a:rPr>
              <a:t> Kudzu invasion</a:t>
            </a:r>
          </a:p>
          <a:p>
            <a:pPr algn="l"/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196600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11" name="Rectangle 10"/>
          <p:cNvSpPr/>
          <p:nvPr/>
        </p:nvSpPr>
        <p:spPr>
          <a:xfrm>
            <a:off x="384076" y="5516186"/>
            <a:ext cx="8410202" cy="11079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Wingdings" charset="2"/>
              <a:buChar char="v"/>
            </a:pPr>
            <a:r>
              <a:rPr lang="en-US" sz="2200" dirty="0">
                <a:solidFill>
                  <a:srgbClr val="000000"/>
                </a:solidFill>
                <a:latin typeface="Candara"/>
                <a:cs typeface="Candara"/>
              </a:rPr>
              <a:t>S</a:t>
            </a:r>
            <a:r>
              <a:rPr lang="en-US" sz="2200" dirty="0" smtClean="0">
                <a:solidFill>
                  <a:srgbClr val="000000"/>
                </a:solidFill>
                <a:latin typeface="Candara"/>
                <a:cs typeface="Candara"/>
              </a:rPr>
              <a:t>eeds of many invasive plants are dispersed by birds and wind. Homeowners are often unaware that invasive plants on their property can spread to other areas.</a:t>
            </a:r>
            <a:endParaRPr lang="en-US" sz="220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Consequences of Invasive Plants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grpSp>
        <p:nvGrpSpPr>
          <p:cNvPr id="7" name="Group 6"/>
          <p:cNvGrpSpPr/>
          <p:nvPr/>
        </p:nvGrpSpPr>
        <p:grpSpPr>
          <a:xfrm>
            <a:off x="486419" y="1568995"/>
            <a:ext cx="8498359" cy="3722963"/>
            <a:chOff x="486419" y="1508705"/>
            <a:chExt cx="8498359" cy="3722963"/>
          </a:xfrm>
        </p:grpSpPr>
        <p:sp>
          <p:nvSpPr>
            <p:cNvPr id="9" name="Subtitle 2"/>
            <p:cNvSpPr txBox="1">
              <a:spLocks/>
            </p:cNvSpPr>
            <p:nvPr/>
          </p:nvSpPr>
          <p:spPr>
            <a:xfrm>
              <a:off x="4664594" y="1599142"/>
              <a:ext cx="4159842" cy="101396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Aft>
                  <a:spcPts val="1200"/>
                </a:spcAft>
              </a:pPr>
              <a:r>
                <a:rPr lang="en-US" sz="2000" b="1" dirty="0" smtClean="0">
                  <a:solidFill>
                    <a:srgbClr val="000000"/>
                  </a:solidFill>
                  <a:latin typeface="Candara"/>
                  <a:cs typeface="Candara"/>
                </a:rPr>
                <a:t>Invasive plants </a:t>
              </a:r>
              <a:r>
                <a:rPr lang="en-US" sz="2000" b="1" dirty="0">
                  <a:solidFill>
                    <a:srgbClr val="000000"/>
                  </a:solidFill>
                  <a:latin typeface="Candara"/>
                  <a:cs typeface="Candara"/>
                </a:rPr>
                <a:t>s</a:t>
              </a:r>
              <a:r>
                <a:rPr lang="en-US" sz="2000" b="1" dirty="0" smtClean="0">
                  <a:solidFill>
                    <a:srgbClr val="000000"/>
                  </a:solidFill>
                  <a:latin typeface="Candara"/>
                  <a:cs typeface="Candara"/>
                </a:rPr>
                <a:t>pread </a:t>
              </a:r>
              <a:r>
                <a:rPr lang="en-US" sz="2000" b="1" dirty="0">
                  <a:solidFill>
                    <a:srgbClr val="000000"/>
                  </a:solidFill>
                  <a:latin typeface="Candara"/>
                  <a:cs typeface="Candara"/>
                </a:rPr>
                <a:t>aggressively </a:t>
              </a:r>
              <a:r>
                <a:rPr lang="en-US" sz="2000" b="1" dirty="0" smtClean="0">
                  <a:solidFill>
                    <a:srgbClr val="000000"/>
                  </a:solidFill>
                  <a:latin typeface="Candara"/>
                  <a:cs typeface="Candara"/>
                </a:rPr>
                <a:t>and re-seed widely, taking over ecosystems.</a:t>
              </a:r>
              <a:endParaRPr lang="en-US" sz="2000" b="1" dirty="0">
                <a:solidFill>
                  <a:srgbClr val="000000"/>
                </a:solidFill>
                <a:latin typeface="Candara"/>
                <a:cs typeface="Candara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3543609" y="1643288"/>
              <a:ext cx="943624" cy="926735"/>
              <a:chOff x="2576614" y="1629727"/>
              <a:chExt cx="949851" cy="92673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2576614" y="1629727"/>
                <a:ext cx="949851" cy="926735"/>
              </a:xfrm>
              <a:prstGeom prst="ellipse">
                <a:avLst/>
              </a:prstGeom>
              <a:noFill/>
              <a:ln w="38100" cmpd="sng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76200" cmpd="sng">
                    <a:solidFill>
                      <a:srgbClr val="000000"/>
                    </a:solidFill>
                  </a:ln>
                </a:endParaRPr>
              </a:p>
            </p:txBody>
          </p:sp>
          <p:sp>
            <p:nvSpPr>
              <p:cNvPr id="13" name="Subtitle 2"/>
              <p:cNvSpPr txBox="1">
                <a:spLocks/>
              </p:cNvSpPr>
              <p:nvPr/>
            </p:nvSpPr>
            <p:spPr>
              <a:xfrm>
                <a:off x="2689483" y="1629727"/>
                <a:ext cx="724112" cy="78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1200"/>
                  </a:spcAft>
                </a:pPr>
                <a:r>
                  <a:rPr lang="en-US" sz="5000" dirty="0" smtClean="0">
                    <a:solidFill>
                      <a:schemeClr val="bg1"/>
                    </a:solidFill>
                    <a:latin typeface="Avenir Book"/>
                    <a:cs typeface="Avenir Book"/>
                  </a:rPr>
                  <a:t>1</a:t>
                </a:r>
              </a:p>
            </p:txBody>
          </p:sp>
        </p:grpSp>
        <p:grpSp>
          <p:nvGrpSpPr>
            <p:cNvPr id="4" name="Group 3"/>
            <p:cNvGrpSpPr/>
            <p:nvPr/>
          </p:nvGrpSpPr>
          <p:grpSpPr>
            <a:xfrm>
              <a:off x="3543609" y="2899597"/>
              <a:ext cx="943624" cy="926735"/>
              <a:chOff x="2616144" y="2886036"/>
              <a:chExt cx="949851" cy="926735"/>
            </a:xfrm>
          </p:grpSpPr>
          <p:sp>
            <p:nvSpPr>
              <p:cNvPr id="14" name="Oval 13"/>
              <p:cNvSpPr/>
              <p:nvPr/>
            </p:nvSpPr>
            <p:spPr>
              <a:xfrm>
                <a:off x="2616144" y="2886036"/>
                <a:ext cx="949851" cy="926735"/>
              </a:xfrm>
              <a:prstGeom prst="ellipse">
                <a:avLst/>
              </a:prstGeom>
              <a:noFill/>
              <a:ln w="38100" cmpd="sng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76200" cmpd="sng">
                    <a:solidFill>
                      <a:srgbClr val="000000"/>
                    </a:solidFill>
                  </a:ln>
                </a:endParaRPr>
              </a:p>
            </p:txBody>
          </p:sp>
          <p:sp>
            <p:nvSpPr>
              <p:cNvPr id="15" name="Subtitle 2"/>
              <p:cNvSpPr txBox="1">
                <a:spLocks/>
              </p:cNvSpPr>
              <p:nvPr/>
            </p:nvSpPr>
            <p:spPr>
              <a:xfrm>
                <a:off x="2729013" y="2886036"/>
                <a:ext cx="724112" cy="78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1200"/>
                  </a:spcAft>
                </a:pPr>
                <a:r>
                  <a:rPr lang="en-US" sz="5000" dirty="0">
                    <a:solidFill>
                      <a:schemeClr val="bg1"/>
                    </a:solidFill>
                    <a:latin typeface="Avenir Book"/>
                    <a:cs typeface="Avenir Book"/>
                  </a:rPr>
                  <a:t>2</a:t>
                </a:r>
                <a:endPara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endParaRPr>
              </a:p>
            </p:txBody>
          </p:sp>
        </p:grpSp>
        <p:grpSp>
          <p:nvGrpSpPr>
            <p:cNvPr id="5" name="Group 4"/>
            <p:cNvGrpSpPr/>
            <p:nvPr/>
          </p:nvGrpSpPr>
          <p:grpSpPr>
            <a:xfrm>
              <a:off x="3543609" y="4160348"/>
              <a:ext cx="943624" cy="926735"/>
              <a:chOff x="2643472" y="4146787"/>
              <a:chExt cx="949851" cy="926735"/>
            </a:xfrm>
          </p:grpSpPr>
          <p:sp>
            <p:nvSpPr>
              <p:cNvPr id="16" name="Oval 15"/>
              <p:cNvSpPr/>
              <p:nvPr/>
            </p:nvSpPr>
            <p:spPr>
              <a:xfrm>
                <a:off x="2643472" y="4146787"/>
                <a:ext cx="949851" cy="926735"/>
              </a:xfrm>
              <a:prstGeom prst="ellipse">
                <a:avLst/>
              </a:prstGeom>
              <a:noFill/>
              <a:ln w="38100" cmpd="sng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 dirty="0">
                  <a:ln w="76200" cmpd="sng">
                    <a:solidFill>
                      <a:srgbClr val="000000"/>
                    </a:solidFill>
                  </a:ln>
                </a:endParaRPr>
              </a:p>
            </p:txBody>
          </p:sp>
          <p:sp>
            <p:nvSpPr>
              <p:cNvPr id="17" name="Subtitle 2"/>
              <p:cNvSpPr txBox="1">
                <a:spLocks/>
              </p:cNvSpPr>
              <p:nvPr/>
            </p:nvSpPr>
            <p:spPr>
              <a:xfrm>
                <a:off x="2756341" y="4146787"/>
                <a:ext cx="724112" cy="78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1200"/>
                  </a:spcAft>
                </a:pPr>
                <a:r>
                  <a:rPr lang="en-US" sz="5000" dirty="0">
                    <a:solidFill>
                      <a:schemeClr val="bg1"/>
                    </a:solidFill>
                    <a:latin typeface="Avenir Book"/>
                    <a:cs typeface="Avenir Book"/>
                  </a:rPr>
                  <a:t>3</a:t>
                </a:r>
                <a:endPara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endParaRPr>
              </a:p>
            </p:txBody>
          </p:sp>
        </p:grpSp>
        <p:sp>
          <p:nvSpPr>
            <p:cNvPr id="20" name="Subtitle 2"/>
            <p:cNvSpPr txBox="1">
              <a:spLocks/>
            </p:cNvSpPr>
            <p:nvPr/>
          </p:nvSpPr>
          <p:spPr>
            <a:xfrm>
              <a:off x="4664593" y="2856508"/>
              <a:ext cx="4175499" cy="1009527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Aft>
                  <a:spcPts val="1200"/>
                </a:spcAft>
              </a:pPr>
              <a:r>
                <a:rPr lang="en-US" sz="2000" b="1" dirty="0" smtClean="0">
                  <a:solidFill>
                    <a:srgbClr val="000000"/>
                  </a:solidFill>
                  <a:latin typeface="Candara"/>
                  <a:cs typeface="Candara"/>
                </a:rPr>
                <a:t>They displace </a:t>
              </a:r>
              <a:r>
                <a:rPr lang="en-US" sz="2000" b="1" dirty="0">
                  <a:solidFill>
                    <a:srgbClr val="000000"/>
                  </a:solidFill>
                  <a:latin typeface="Candara"/>
                  <a:cs typeface="Candara"/>
                </a:rPr>
                <a:t>beneficial native plants, outcompeting them for nutrients, </a:t>
              </a:r>
              <a:r>
                <a:rPr lang="en-US" sz="2000" b="1" dirty="0" smtClean="0">
                  <a:solidFill>
                    <a:srgbClr val="000000"/>
                  </a:solidFill>
                  <a:latin typeface="Candara"/>
                  <a:cs typeface="Candara"/>
                </a:rPr>
                <a:t>light, </a:t>
              </a:r>
              <a:r>
                <a:rPr lang="en-US" sz="2000" b="1" dirty="0">
                  <a:solidFill>
                    <a:srgbClr val="000000"/>
                  </a:solidFill>
                  <a:latin typeface="Candara"/>
                  <a:cs typeface="Candara"/>
                </a:rPr>
                <a:t>and </a:t>
              </a:r>
              <a:r>
                <a:rPr lang="en-US" sz="2000" b="1" dirty="0" smtClean="0">
                  <a:solidFill>
                    <a:srgbClr val="000000"/>
                  </a:solidFill>
                  <a:latin typeface="Candara"/>
                  <a:cs typeface="Candara"/>
                </a:rPr>
                <a:t>space.</a:t>
              </a:r>
              <a:endParaRPr lang="en-US" sz="2000" b="1" dirty="0">
                <a:solidFill>
                  <a:srgbClr val="000000"/>
                </a:solidFill>
                <a:latin typeface="Candara"/>
                <a:cs typeface="Candara"/>
              </a:endParaRPr>
            </a:p>
          </p:txBody>
        </p:sp>
        <p:sp>
          <p:nvSpPr>
            <p:cNvPr id="21" name="Subtitle 2"/>
            <p:cNvSpPr txBox="1">
              <a:spLocks/>
            </p:cNvSpPr>
            <p:nvPr/>
          </p:nvSpPr>
          <p:spPr>
            <a:xfrm>
              <a:off x="4664593" y="4085216"/>
              <a:ext cx="4320185" cy="1073455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spcAft>
                  <a:spcPts val="1200"/>
                </a:spcAft>
              </a:pPr>
              <a:r>
                <a:rPr lang="en-US" sz="2000" b="1" dirty="0" smtClean="0">
                  <a:solidFill>
                    <a:srgbClr val="000000"/>
                  </a:solidFill>
                  <a:latin typeface="Candara"/>
                  <a:cs typeface="Candara"/>
                </a:rPr>
                <a:t>They upset </a:t>
              </a:r>
              <a:r>
                <a:rPr lang="en-US" sz="2000" b="1" dirty="0">
                  <a:solidFill>
                    <a:srgbClr val="000000"/>
                  </a:solidFill>
                  <a:latin typeface="Candara"/>
                  <a:cs typeface="Candara"/>
                </a:rPr>
                <a:t>the balance of nature, destroying habitat and food sources needed by </a:t>
              </a:r>
              <a:r>
                <a:rPr lang="en-US" sz="2000" b="1" dirty="0" smtClean="0">
                  <a:solidFill>
                    <a:srgbClr val="000000"/>
                  </a:solidFill>
                  <a:latin typeface="Candara"/>
                  <a:cs typeface="Candara"/>
                </a:rPr>
                <a:t>wildlife.</a:t>
              </a:r>
              <a:endParaRPr lang="en-US" sz="2000" b="1" dirty="0">
                <a:solidFill>
                  <a:srgbClr val="000000"/>
                </a:solidFill>
                <a:latin typeface="Candara"/>
                <a:cs typeface="Candara"/>
              </a:endParaRPr>
            </a:p>
          </p:txBody>
        </p:sp>
        <p:pic>
          <p:nvPicPr>
            <p:cNvPr id="2" name="Picture 1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t="10882" r="10882"/>
            <a:stretch/>
          </p:blipFill>
          <p:spPr>
            <a:xfrm>
              <a:off x="486419" y="1508705"/>
              <a:ext cx="2569297" cy="3722963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19" name="Subtitle 2"/>
            <p:cNvSpPr txBox="1">
              <a:spLocks/>
            </p:cNvSpPr>
            <p:nvPr/>
          </p:nvSpPr>
          <p:spPr>
            <a:xfrm>
              <a:off x="631253" y="4621944"/>
              <a:ext cx="2221190" cy="490111"/>
            </a:xfrm>
            <a:prstGeom prst="rect">
              <a:avLst/>
            </a:prstGeom>
            <a:solidFill>
              <a:schemeClr val="tx1">
                <a:alpha val="40000"/>
              </a:schemeClr>
            </a:solidFill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r>
                <a:rPr lang="en-US" sz="2000" i="1" dirty="0" smtClean="0">
                  <a:solidFill>
                    <a:srgbClr val="FFFFFF"/>
                  </a:solidFill>
                  <a:latin typeface="Candara"/>
                  <a:cs typeface="Candara"/>
                </a:rPr>
                <a:t>Garlic Mustard</a:t>
              </a:r>
            </a:p>
            <a:p>
              <a:pPr algn="l"/>
              <a:endParaRPr lang="en-US" sz="2400" b="1" dirty="0">
                <a:solidFill>
                  <a:srgbClr val="FFFFFF"/>
                </a:solidFill>
                <a:latin typeface="Candara"/>
                <a:cs typeface="Candar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69576440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ID the worst offenders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 smtClean="0">
                <a:solidFill>
                  <a:schemeClr val="bg1"/>
                </a:solidFill>
                <a:latin typeface="Avenir Book"/>
                <a:cs typeface="Avenir Book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603326" y="2168908"/>
            <a:ext cx="4829474" cy="489364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600"/>
              </a:spcAft>
            </a:pPr>
            <a:r>
              <a:rPr lang="en-US" sz="2200" b="1" dirty="0" smtClean="0">
                <a:latin typeface="Candara"/>
                <a:cs typeface="Candara"/>
              </a:rPr>
              <a:t>English ivy </a:t>
            </a:r>
          </a:p>
          <a:p>
            <a:pPr marL="342900" indent="-342900">
              <a:spcAft>
                <a:spcPts val="1200"/>
              </a:spcAft>
              <a:buSzPct val="90000"/>
              <a:buFont typeface="Wingdings" charset="2"/>
              <a:buChar char="Ø"/>
            </a:pPr>
            <a:r>
              <a:rPr lang="en-US" dirty="0">
                <a:latin typeface="Candara"/>
                <a:cs typeface="Candara"/>
              </a:rPr>
              <a:t>S</a:t>
            </a:r>
            <a:r>
              <a:rPr lang="en-US" dirty="0" smtClean="0">
                <a:latin typeface="Candara"/>
                <a:cs typeface="Candara"/>
              </a:rPr>
              <a:t>mothers and blocks sunlight from reaching other plants. Topples mature trees.</a:t>
            </a:r>
          </a:p>
          <a:p>
            <a:pPr>
              <a:spcAft>
                <a:spcPts val="600"/>
              </a:spcAft>
            </a:pPr>
            <a:r>
              <a:rPr lang="en-US" sz="2200" b="1" dirty="0" smtClean="0">
                <a:latin typeface="Candara"/>
                <a:cs typeface="Candara"/>
              </a:rPr>
              <a:t>Japanese barberry </a:t>
            </a:r>
          </a:p>
          <a:p>
            <a:pPr marL="342900" indent="-342900">
              <a:spcAft>
                <a:spcPts val="1200"/>
              </a:spcAft>
              <a:buSzPct val="90000"/>
              <a:buFont typeface="Wingdings" charset="2"/>
              <a:buChar char="Ø"/>
            </a:pPr>
            <a:r>
              <a:rPr lang="en-US" dirty="0">
                <a:latin typeface="Candara"/>
                <a:cs typeface="Candara"/>
              </a:rPr>
              <a:t>I</a:t>
            </a:r>
            <a:r>
              <a:rPr lang="en-US" dirty="0" smtClean="0">
                <a:latin typeface="Candara"/>
                <a:cs typeface="Candara"/>
              </a:rPr>
              <a:t>nvades fields, woodlands, and wetlands. May contribute to deer tick populations.</a:t>
            </a:r>
          </a:p>
          <a:p>
            <a:pPr>
              <a:spcAft>
                <a:spcPts val="600"/>
              </a:spcAft>
            </a:pPr>
            <a:r>
              <a:rPr lang="en-US" sz="2200" b="1" dirty="0" smtClean="0">
                <a:latin typeface="Candara"/>
                <a:cs typeface="Candara"/>
              </a:rPr>
              <a:t>Japanese honeysuckle</a:t>
            </a:r>
            <a:endParaRPr lang="en-US" sz="2200" b="1" dirty="0">
              <a:latin typeface="Candara"/>
              <a:cs typeface="Candara"/>
            </a:endParaRPr>
          </a:p>
          <a:p>
            <a:pPr marL="342900" indent="-342900">
              <a:spcAft>
                <a:spcPts val="1200"/>
              </a:spcAft>
              <a:buSzPct val="90000"/>
              <a:buFont typeface="Wingdings" charset="2"/>
              <a:buChar char="Ø"/>
            </a:pPr>
            <a:r>
              <a:rPr lang="en-US" dirty="0" smtClean="0">
                <a:latin typeface="Candara"/>
                <a:cs typeface="Candara"/>
              </a:rPr>
              <a:t>On ground, forms dense mats; in trees, shades growth below. Strangles saplings.</a:t>
            </a:r>
          </a:p>
          <a:p>
            <a:pPr>
              <a:spcAft>
                <a:spcPts val="600"/>
              </a:spcAft>
            </a:pPr>
            <a:r>
              <a:rPr lang="en-US" sz="2200" b="1" dirty="0" smtClean="0">
                <a:latin typeface="Candara"/>
                <a:cs typeface="Candara"/>
              </a:rPr>
              <a:t>Winged burning bush</a:t>
            </a:r>
          </a:p>
          <a:p>
            <a:pPr marL="342900" indent="-342900">
              <a:spcAft>
                <a:spcPts val="1200"/>
              </a:spcAft>
              <a:buSzPct val="90000"/>
              <a:buFont typeface="Wingdings" charset="2"/>
              <a:buChar char="Ø"/>
            </a:pPr>
            <a:r>
              <a:rPr lang="en-US" dirty="0">
                <a:latin typeface="Candara"/>
                <a:cs typeface="Candara"/>
              </a:rPr>
              <a:t>S</a:t>
            </a:r>
            <a:r>
              <a:rPr lang="en-US" dirty="0" smtClean="0">
                <a:latin typeface="Candara"/>
                <a:cs typeface="Candara"/>
              </a:rPr>
              <a:t>preads widely by seed, taking over woods and fields.</a:t>
            </a:r>
          </a:p>
          <a:p>
            <a:pPr>
              <a:spcAft>
                <a:spcPts val="1200"/>
              </a:spcAft>
            </a:pPr>
            <a:endParaRPr lang="en-US" sz="2000" b="1" dirty="0"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brightnessContrast bright="2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l="9336" t="11883" r="7481" b="4934"/>
          <a:stretch/>
        </p:blipFill>
        <p:spPr>
          <a:xfrm>
            <a:off x="567663" y="2573867"/>
            <a:ext cx="2489199" cy="373379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1" name="Subtitle 2"/>
          <p:cNvSpPr txBox="1">
            <a:spLocks/>
          </p:cNvSpPr>
          <p:nvPr/>
        </p:nvSpPr>
        <p:spPr>
          <a:xfrm>
            <a:off x="818084" y="5566957"/>
            <a:ext cx="1988356" cy="490111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sz="2000" i="1" dirty="0" smtClean="0">
                <a:solidFill>
                  <a:srgbClr val="FFFFFF"/>
                </a:solidFill>
                <a:latin typeface="Candara"/>
                <a:cs typeface="Candara"/>
              </a:rPr>
              <a:t>English Ivy</a:t>
            </a:r>
          </a:p>
          <a:p>
            <a:pPr algn="l"/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845013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Pull it! Don’t plant it!  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2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174145" y="2299940"/>
            <a:ext cx="5296755" cy="4154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400" b="1" dirty="0" smtClean="0">
                <a:solidFill>
                  <a:srgbClr val="000000"/>
                </a:solidFill>
                <a:latin typeface="Candara"/>
                <a:cs typeface="Candara"/>
              </a:rPr>
              <a:t>Eradicate invasive plants in your yard:</a:t>
            </a:r>
          </a:p>
          <a:p>
            <a:pPr marL="342900" indent="-342900">
              <a:spcAft>
                <a:spcPts val="1800"/>
              </a:spcAft>
              <a:buFont typeface="Wingdings" charset="2"/>
              <a:buChar char="Ø"/>
            </a:pPr>
            <a:r>
              <a:rPr lang="en-US" sz="2000" b="1" dirty="0" smtClean="0">
                <a:solidFill>
                  <a:srgbClr val="000000"/>
                </a:solidFill>
                <a:latin typeface="Candara"/>
                <a:cs typeface="Candara"/>
              </a:rPr>
              <a:t>Pull small invasive plants, seedlings, and saplings.</a:t>
            </a:r>
          </a:p>
          <a:p>
            <a:pPr marL="342900" indent="-342900">
              <a:spcAft>
                <a:spcPts val="1800"/>
              </a:spcAft>
              <a:buFont typeface="Wingdings" charset="2"/>
              <a:buChar char="Ø"/>
            </a:pPr>
            <a:r>
              <a:rPr lang="en-US" sz="2000" b="1" dirty="0" smtClean="0">
                <a:solidFill>
                  <a:srgbClr val="000000"/>
                </a:solidFill>
                <a:latin typeface="Candara"/>
                <a:cs typeface="Candara"/>
              </a:rPr>
              <a:t>Cut invasive shrubs to the ground, either grinding out stumps or applying approved systemic herbicide to kill roots.</a:t>
            </a:r>
          </a:p>
          <a:p>
            <a:pPr marL="342900" indent="-342900">
              <a:spcAft>
                <a:spcPts val="1800"/>
              </a:spcAft>
              <a:buFont typeface="Wingdings" charset="2"/>
              <a:buChar char="Ø"/>
            </a:pPr>
            <a:r>
              <a:rPr lang="en-US" sz="2000" b="1" dirty="0" smtClean="0">
                <a:solidFill>
                  <a:srgbClr val="000000"/>
                </a:solidFill>
                <a:latin typeface="Candara"/>
                <a:cs typeface="Candara"/>
              </a:rPr>
              <a:t>Cut vines and treat ends with herbicides or smother with cardboard for a season.</a:t>
            </a:r>
          </a:p>
          <a:p>
            <a:pPr marL="342900" indent="-342900">
              <a:spcAft>
                <a:spcPts val="1800"/>
              </a:spcAft>
              <a:buFont typeface="Wingdings" charset="2"/>
              <a:buChar char="Ø"/>
            </a:pPr>
            <a:r>
              <a:rPr lang="en-US" sz="2000" b="1" dirty="0" smtClean="0">
                <a:solidFill>
                  <a:srgbClr val="000000"/>
                </a:solidFill>
                <a:latin typeface="Candara"/>
                <a:cs typeface="Candara"/>
              </a:rPr>
              <a:t>Carefully dispose of cuttings, roots, and seeds so plants can’t grow back. </a:t>
            </a:r>
            <a:endParaRPr lang="en-US" sz="2000" b="1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3330" r="21753" b="8423"/>
          <a:stretch/>
        </p:blipFill>
        <p:spPr>
          <a:xfrm>
            <a:off x="484156" y="2990354"/>
            <a:ext cx="2254564" cy="338184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0" name="Subtitle 2"/>
          <p:cNvSpPr txBox="1">
            <a:spLocks/>
          </p:cNvSpPr>
          <p:nvPr/>
        </p:nvSpPr>
        <p:spPr>
          <a:xfrm>
            <a:off x="630553" y="5545790"/>
            <a:ext cx="1961771" cy="712111"/>
          </a:xfrm>
          <a:prstGeom prst="rect">
            <a:avLst/>
          </a:prstGeom>
          <a:solidFill>
            <a:schemeClr val="tx1">
              <a:alpha val="40000"/>
            </a:schemeClr>
          </a:solidFill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lnSpc>
                <a:spcPct val="80000"/>
              </a:lnSpc>
            </a:pPr>
            <a:r>
              <a:rPr lang="en-US" sz="2000" i="1" dirty="0" smtClean="0">
                <a:solidFill>
                  <a:srgbClr val="FFFFFF"/>
                </a:solidFill>
                <a:latin typeface="Candara"/>
                <a:cs typeface="Candara"/>
              </a:rPr>
              <a:t>Japanese</a:t>
            </a:r>
          </a:p>
          <a:p>
            <a:pPr>
              <a:lnSpc>
                <a:spcPct val="80000"/>
              </a:lnSpc>
            </a:pPr>
            <a:r>
              <a:rPr lang="en-US" sz="2000" i="1" dirty="0" smtClean="0">
                <a:solidFill>
                  <a:srgbClr val="FFFFFF"/>
                </a:solidFill>
                <a:latin typeface="Candara"/>
                <a:cs typeface="Candara"/>
              </a:rPr>
              <a:t>Honeysuckle</a:t>
            </a:r>
          </a:p>
          <a:p>
            <a:pPr>
              <a:lnSpc>
                <a:spcPct val="80000"/>
              </a:lnSpc>
            </a:pPr>
            <a:endParaRPr lang="en-US" sz="2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051730769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4783023" y="2557063"/>
            <a:ext cx="4046094" cy="412420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Plant wildlife-friendly native perennials, vines, shrubs, and trees that grow in harmony with other plants and support birds, pollinators, and other beneficial insects.</a:t>
            </a:r>
          </a:p>
          <a:p>
            <a:pPr>
              <a:spcAft>
                <a:spcPts val="12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Shop at nurseries specializing in native plants, and ask garden centers and landscapers for native plants.</a:t>
            </a:r>
          </a:p>
          <a:p>
            <a:pPr>
              <a:spcAft>
                <a:spcPts val="1200"/>
              </a:spcAft>
            </a:pPr>
            <a:endParaRPr lang="en-US" sz="2200" b="1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Choose native plants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3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21206965">
            <a:off x="615299" y="2907632"/>
            <a:ext cx="3656273" cy="27404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972176111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3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8410202" cy="533826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Photos used </a:t>
            </a:r>
            <a:r>
              <a:rPr lang="en-US" sz="20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under </a:t>
            </a:r>
            <a:r>
              <a:rPr lang="en-US" sz="2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Creative Commons licenses: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://creativecommons.org/licenses/by-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sz="1800" b="1" dirty="0" smtClean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"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Kudzu, The Vine That Ate the South” by Frank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DiBona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(reduced brightness)</a:t>
            </a:r>
          </a:p>
          <a:p>
            <a:pPr lvl="1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/>
            </a:r>
            <a:br>
              <a:rPr lang="en-US" sz="1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</a:b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://creativecommons.org/licenses/by/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“Garlic Mustard” by Steven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Latovich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, U.S. Forest Service via http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://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commons.wikimedia.org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571500" lvl="1" algn="l">
              <a:spcBef>
                <a:spcPts val="480"/>
              </a:spcBef>
              <a:buClr>
                <a:schemeClr val="bg1"/>
              </a:buClr>
              <a:buSzPct val="100000"/>
            </a:pPr>
            <a:endParaRPr lang="en-US" sz="1000" b="1" dirty="0" smtClean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1"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/licenses/by/3.0/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“English Ivy” by 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cs typeface="Candara"/>
              </a:rPr>
              <a:t>Jil</a:t>
            </a:r>
            <a:r>
              <a:rPr lang="en-US" sz="1800" b="1" dirty="0">
                <a:solidFill>
                  <a:srgbClr val="000000"/>
                </a:solidFill>
                <a:latin typeface="Candara"/>
                <a:cs typeface="Candara"/>
              </a:rPr>
              <a:t> Swearingen, USDI National Park Service,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cs typeface="Candara"/>
              </a:rPr>
              <a:t>Bugwood.org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 (cropped, increased brightness)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“Japanese Honeysuckle” by Jerry A. Payne, USDA Agricultural Research Service,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Bugwood.org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  <a:endParaRPr lang="en-US" sz="1800" b="1" dirty="0">
              <a:solidFill>
                <a:srgbClr val="000000"/>
              </a:solidFill>
              <a:latin typeface="Candara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endParaRPr lang="en-US" sz="1800" b="1" dirty="0" smtClean="0">
              <a:solidFill>
                <a:srgbClr val="000000"/>
              </a:solidFill>
              <a:latin typeface="Candara"/>
              <a:cs typeface="Candara"/>
              <a:sym typeface="Galdeano"/>
            </a:endParaRPr>
          </a:p>
          <a:p>
            <a:pPr marL="400050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“Common </a:t>
            </a:r>
            <a:r>
              <a:rPr lang="en-US" sz="1800" b="1" dirty="0">
                <a:solidFill>
                  <a:srgbClr val="000000"/>
                </a:solidFill>
                <a:latin typeface="Candara"/>
                <a:cs typeface="Candara"/>
              </a:rPr>
              <a:t>Buckeye B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utterfly” courtesy Martha </a:t>
            </a:r>
            <a:r>
              <a:rPr lang="en-US" sz="1800" b="1" dirty="0">
                <a:solidFill>
                  <a:srgbClr val="000000"/>
                </a:solidFill>
                <a:latin typeface="Candara"/>
                <a:cs typeface="Candara"/>
              </a:rPr>
              <a:t>K. Johnston</a:t>
            </a:r>
          </a:p>
          <a:p>
            <a:pPr marL="114300" algn="l">
              <a:spcBef>
                <a:spcPts val="480"/>
              </a:spcBef>
              <a:buClr>
                <a:schemeClr val="bg1"/>
              </a:buClr>
              <a:buSzPct val="100000"/>
            </a:pPr>
            <a:endParaRPr lang="en-US" sz="2200" b="1" dirty="0" smtClean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cxnSp>
        <p:nvCxnSpPr>
          <p:cNvPr id="25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</p:spTree>
    <p:extLst>
      <p:ext uri="{BB962C8B-B14F-4D97-AF65-F5344CB8AC3E}">
        <p14:creationId xmlns:p14="http://schemas.microsoft.com/office/powerpoint/2010/main" val="122673091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18209</TotalTime>
  <Words>379</Words>
  <Application>Microsoft Macintosh PowerPoint</Application>
  <PresentationFormat>On-screen Show (4:3)</PresentationFormat>
  <Paragraphs>51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Habitat Loss</dc:title>
  <dc:creator>Leila Hadj-Chikh</dc:creator>
  <cp:lastModifiedBy>Leila Hadj-Chikh</cp:lastModifiedBy>
  <cp:revision>144</cp:revision>
  <dcterms:created xsi:type="dcterms:W3CDTF">2014-08-26T01:16:15Z</dcterms:created>
  <dcterms:modified xsi:type="dcterms:W3CDTF">2015-11-30T12:38:18Z</dcterms:modified>
</cp:coreProperties>
</file>

<file path=docProps/thumbnail.jpeg>
</file>